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9" d="100"/>
          <a:sy n="89" d="100"/>
        </p:scale>
        <p:origin x="621"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A0C4-F9A9-4D2F-BC02-1F08EA15A9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EFBF67-E62F-4E16-A775-EA84B9249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BB7E46-6C46-4D3A-8CF3-E6C8AB5CECD7}"/>
              </a:ext>
            </a:extLst>
          </p:cNvPr>
          <p:cNvSpPr>
            <a:spLocks noGrp="1"/>
          </p:cNvSpPr>
          <p:nvPr>
            <p:ph type="dt" sz="half" idx="10"/>
          </p:nvPr>
        </p:nvSpPr>
        <p:spPr/>
        <p:txBody>
          <a:bodyPr/>
          <a:lstStyle/>
          <a:p>
            <a:fld id="{E78EA612-2CB6-4470-895D-80683D6A2A41}" type="datetimeFigureOut">
              <a:rPr lang="en-US" smtClean="0"/>
              <a:t>3/28/2018</a:t>
            </a:fld>
            <a:endParaRPr lang="en-US"/>
          </a:p>
        </p:txBody>
      </p:sp>
      <p:sp>
        <p:nvSpPr>
          <p:cNvPr id="5" name="Footer Placeholder 4">
            <a:extLst>
              <a:ext uri="{FF2B5EF4-FFF2-40B4-BE49-F238E27FC236}">
                <a16:creationId xmlns:a16="http://schemas.microsoft.com/office/drawing/2014/main" id="{EB7A3B44-FF69-4F9D-B4EE-F26242EAD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9A371-AD49-48BA-891D-FD43E6EF4436}"/>
              </a:ext>
            </a:extLst>
          </p:cNvPr>
          <p:cNvSpPr>
            <a:spLocks noGrp="1"/>
          </p:cNvSpPr>
          <p:nvPr>
            <p:ph type="sldNum" sz="quarter" idx="12"/>
          </p:nvPr>
        </p:nvSpPr>
        <p:spPr/>
        <p:txBody>
          <a:bodyPr/>
          <a:lstStyle/>
          <a:p>
            <a:fld id="{170B7DE6-DE80-4D02-A075-85378A540515}" type="slidenum">
              <a:rPr lang="en-US" smtClean="0"/>
              <a:t>‹#›</a:t>
            </a:fld>
            <a:endParaRPr lang="en-US"/>
          </a:p>
        </p:txBody>
      </p:sp>
    </p:spTree>
    <p:extLst>
      <p:ext uri="{BB962C8B-B14F-4D97-AF65-F5344CB8AC3E}">
        <p14:creationId xmlns:p14="http://schemas.microsoft.com/office/powerpoint/2010/main" val="108551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76272-B9EE-47CA-9B92-5E737DBA96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ADB968-BA6B-46A3-AE25-844D00F567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D9933-74AE-4E75-AE88-D67B1614C864}"/>
              </a:ext>
            </a:extLst>
          </p:cNvPr>
          <p:cNvSpPr>
            <a:spLocks noGrp="1"/>
          </p:cNvSpPr>
          <p:nvPr>
            <p:ph type="dt" sz="half" idx="10"/>
          </p:nvPr>
        </p:nvSpPr>
        <p:spPr/>
        <p:txBody>
          <a:bodyPr/>
          <a:lstStyle/>
          <a:p>
            <a:fld id="{E78EA612-2CB6-4470-895D-80683D6A2A41}" type="datetimeFigureOut">
              <a:rPr lang="en-US" smtClean="0"/>
              <a:t>3/28/2018</a:t>
            </a:fld>
            <a:endParaRPr lang="en-US"/>
          </a:p>
        </p:txBody>
      </p:sp>
      <p:sp>
        <p:nvSpPr>
          <p:cNvPr id="5" name="Footer Placeholder 4">
            <a:extLst>
              <a:ext uri="{FF2B5EF4-FFF2-40B4-BE49-F238E27FC236}">
                <a16:creationId xmlns:a16="http://schemas.microsoft.com/office/drawing/2014/main" id="{22F8EE40-3DDD-4836-9C66-A337C6CF4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E2A90-1379-4281-BAE2-F7C2304DB2C5}"/>
              </a:ext>
            </a:extLst>
          </p:cNvPr>
          <p:cNvSpPr>
            <a:spLocks noGrp="1"/>
          </p:cNvSpPr>
          <p:nvPr>
            <p:ph type="sldNum" sz="quarter" idx="12"/>
          </p:nvPr>
        </p:nvSpPr>
        <p:spPr/>
        <p:txBody>
          <a:bodyPr/>
          <a:lstStyle/>
          <a:p>
            <a:fld id="{170B7DE6-DE80-4D02-A075-85378A540515}" type="slidenum">
              <a:rPr lang="en-US" smtClean="0"/>
              <a:t>‹#›</a:t>
            </a:fld>
            <a:endParaRPr lang="en-US"/>
          </a:p>
        </p:txBody>
      </p:sp>
    </p:spTree>
    <p:extLst>
      <p:ext uri="{BB962C8B-B14F-4D97-AF65-F5344CB8AC3E}">
        <p14:creationId xmlns:p14="http://schemas.microsoft.com/office/powerpoint/2010/main" val="305371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9C0C04-566F-4EEF-AA75-BE1C2AC585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36A2F9-0ABC-4A9A-9BFC-C885AEBA08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BE940-6FCC-4BE1-8263-D31D9E683524}"/>
              </a:ext>
            </a:extLst>
          </p:cNvPr>
          <p:cNvSpPr>
            <a:spLocks noGrp="1"/>
          </p:cNvSpPr>
          <p:nvPr>
            <p:ph type="dt" sz="half" idx="10"/>
          </p:nvPr>
        </p:nvSpPr>
        <p:spPr/>
        <p:txBody>
          <a:bodyPr/>
          <a:lstStyle/>
          <a:p>
            <a:fld id="{E78EA612-2CB6-4470-895D-80683D6A2A41}" type="datetimeFigureOut">
              <a:rPr lang="en-US" smtClean="0"/>
              <a:t>3/28/2018</a:t>
            </a:fld>
            <a:endParaRPr lang="en-US"/>
          </a:p>
        </p:txBody>
      </p:sp>
      <p:sp>
        <p:nvSpPr>
          <p:cNvPr id="5" name="Footer Placeholder 4">
            <a:extLst>
              <a:ext uri="{FF2B5EF4-FFF2-40B4-BE49-F238E27FC236}">
                <a16:creationId xmlns:a16="http://schemas.microsoft.com/office/drawing/2014/main" id="{A29E3B86-5DA5-45FF-8A62-9187F2644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46AD3-869F-42BB-AF9A-DBEE7D33C38E}"/>
              </a:ext>
            </a:extLst>
          </p:cNvPr>
          <p:cNvSpPr>
            <a:spLocks noGrp="1"/>
          </p:cNvSpPr>
          <p:nvPr>
            <p:ph type="sldNum" sz="quarter" idx="12"/>
          </p:nvPr>
        </p:nvSpPr>
        <p:spPr/>
        <p:txBody>
          <a:bodyPr/>
          <a:lstStyle/>
          <a:p>
            <a:fld id="{170B7DE6-DE80-4D02-A075-85378A540515}" type="slidenum">
              <a:rPr lang="en-US" smtClean="0"/>
              <a:t>‹#›</a:t>
            </a:fld>
            <a:endParaRPr lang="en-US"/>
          </a:p>
        </p:txBody>
      </p:sp>
    </p:spTree>
    <p:extLst>
      <p:ext uri="{BB962C8B-B14F-4D97-AF65-F5344CB8AC3E}">
        <p14:creationId xmlns:p14="http://schemas.microsoft.com/office/powerpoint/2010/main" val="1998403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ubtitle Only">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914400" y="279961"/>
            <a:ext cx="10363200" cy="817561"/>
          </a:xfrm>
          <a:prstGeom prst="rect">
            <a:avLst/>
          </a:prstGeom>
          <a:noFill/>
          <a:ln>
            <a:noFill/>
          </a:ln>
        </p:spPr>
        <p:txBody>
          <a:bodyPr lIns="91425" tIns="91425" rIns="91425" bIns="91425" anchor="ctr" anchorCtr="0"/>
          <a:lstStyle>
            <a:lvl1pPr marL="0" marR="0" lvl="0" indent="0" algn="ctr" rtl="0">
              <a:lnSpc>
                <a:spcPct val="86000"/>
              </a:lnSpc>
              <a:spcBef>
                <a:spcPts val="0"/>
              </a:spcBef>
              <a:buClr>
                <a:schemeClr val="dk1"/>
              </a:buClr>
              <a:buFont typeface="Open Sans"/>
              <a:buNone/>
              <a:defRPr sz="2800" b="0" i="0" u="none" strike="noStrike" cap="none">
                <a:solidFill>
                  <a:schemeClr val="dk1"/>
                </a:solidFill>
                <a:latin typeface="Open Sans"/>
                <a:ea typeface="Open Sans"/>
                <a:cs typeface="Open Sans"/>
                <a:sym typeface="Open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7" name="Shape 647"/>
          <p:cNvSpPr txBox="1">
            <a:spLocks noGrp="1"/>
          </p:cNvSpPr>
          <p:nvPr>
            <p:ph type="body" idx="1"/>
          </p:nvPr>
        </p:nvSpPr>
        <p:spPr>
          <a:xfrm>
            <a:off x="914400" y="933450"/>
            <a:ext cx="10363200" cy="406399"/>
          </a:xfrm>
          <a:prstGeom prst="rect">
            <a:avLst/>
          </a:prstGeom>
          <a:noFill/>
          <a:ln>
            <a:noFill/>
          </a:ln>
        </p:spPr>
        <p:txBody>
          <a:bodyPr lIns="91425" tIns="91425" rIns="91425" bIns="91425" anchor="t" anchorCtr="0"/>
          <a:lstStyle>
            <a:lvl1pPr marL="0" marR="0" lvl="0" indent="0" algn="ctr" rtl="0">
              <a:lnSpc>
                <a:spcPct val="86000"/>
              </a:lnSpc>
              <a:spcBef>
                <a:spcPts val="0"/>
              </a:spcBef>
              <a:buClr>
                <a:schemeClr val="accent1"/>
              </a:buClr>
              <a:buFont typeface="Arial"/>
              <a:buNone/>
              <a:defRPr sz="1800" b="0" i="0" u="none" strike="noStrike" cap="none">
                <a:solidFill>
                  <a:schemeClr val="dk1"/>
                </a:solidFill>
                <a:latin typeface="Open Sans"/>
                <a:ea typeface="Open Sans"/>
                <a:cs typeface="Open Sans"/>
                <a:sym typeface="Open Sans"/>
              </a:defRPr>
            </a:lvl1pPr>
            <a:lvl2pPr marL="459305" marR="0" lvl="1" indent="-141805" algn="l" rtl="0">
              <a:spcBef>
                <a:spcPts val="320"/>
              </a:spcBef>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2pPr>
            <a:lvl3pPr marL="687900" marR="0" lvl="2" indent="-129100" algn="l" rtl="0">
              <a:spcBef>
                <a:spcPts val="320"/>
              </a:spcBef>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3pPr>
            <a:lvl4pPr marL="916493" marR="0" lvl="3" indent="-129093" algn="l" rtl="0">
              <a:spcBef>
                <a:spcPts val="320"/>
              </a:spcBef>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4pPr>
            <a:lvl5pPr marL="1145089" marR="0" lvl="4" indent="-129089" algn="l" rtl="0">
              <a:spcBef>
                <a:spcPts val="320"/>
              </a:spcBef>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83707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4CC9-E8ED-4A4B-93B1-F437673ED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85FDD-0C59-4F9C-871B-6E983AC46D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A7CCC-09C6-4683-BC05-ED16677C4AEB}"/>
              </a:ext>
            </a:extLst>
          </p:cNvPr>
          <p:cNvSpPr>
            <a:spLocks noGrp="1"/>
          </p:cNvSpPr>
          <p:nvPr>
            <p:ph type="dt" sz="half" idx="10"/>
          </p:nvPr>
        </p:nvSpPr>
        <p:spPr/>
        <p:txBody>
          <a:bodyPr/>
          <a:lstStyle/>
          <a:p>
            <a:fld id="{E78EA612-2CB6-4470-895D-80683D6A2A41}" type="datetimeFigureOut">
              <a:rPr lang="en-US" smtClean="0"/>
              <a:t>3/28/2018</a:t>
            </a:fld>
            <a:endParaRPr lang="en-US"/>
          </a:p>
        </p:txBody>
      </p:sp>
      <p:sp>
        <p:nvSpPr>
          <p:cNvPr id="5" name="Footer Placeholder 4">
            <a:extLst>
              <a:ext uri="{FF2B5EF4-FFF2-40B4-BE49-F238E27FC236}">
                <a16:creationId xmlns:a16="http://schemas.microsoft.com/office/drawing/2014/main" id="{A17006D6-F991-41B9-878F-193479692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75A4-CBF0-47E9-836A-0C068AC3917B}"/>
              </a:ext>
            </a:extLst>
          </p:cNvPr>
          <p:cNvSpPr>
            <a:spLocks noGrp="1"/>
          </p:cNvSpPr>
          <p:nvPr>
            <p:ph type="sldNum" sz="quarter" idx="12"/>
          </p:nvPr>
        </p:nvSpPr>
        <p:spPr/>
        <p:txBody>
          <a:bodyPr/>
          <a:lstStyle/>
          <a:p>
            <a:fld id="{170B7DE6-DE80-4D02-A075-85378A540515}" type="slidenum">
              <a:rPr lang="en-US" smtClean="0"/>
              <a:t>‹#›</a:t>
            </a:fld>
            <a:endParaRPr lang="en-US"/>
          </a:p>
        </p:txBody>
      </p:sp>
    </p:spTree>
    <p:extLst>
      <p:ext uri="{BB962C8B-B14F-4D97-AF65-F5344CB8AC3E}">
        <p14:creationId xmlns:p14="http://schemas.microsoft.com/office/powerpoint/2010/main" val="405207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9AA2-0C8E-4B9F-975C-336BB4C90F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8C4ADF-DBEE-4F37-9C6E-CC93F88346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5D127B-8950-4FCD-A792-65E60ABC91D4}"/>
              </a:ext>
            </a:extLst>
          </p:cNvPr>
          <p:cNvSpPr>
            <a:spLocks noGrp="1"/>
          </p:cNvSpPr>
          <p:nvPr>
            <p:ph type="dt" sz="half" idx="10"/>
          </p:nvPr>
        </p:nvSpPr>
        <p:spPr/>
        <p:txBody>
          <a:bodyPr/>
          <a:lstStyle/>
          <a:p>
            <a:fld id="{E78EA612-2CB6-4470-895D-80683D6A2A41}" type="datetimeFigureOut">
              <a:rPr lang="en-US" smtClean="0"/>
              <a:t>3/28/2018</a:t>
            </a:fld>
            <a:endParaRPr lang="en-US"/>
          </a:p>
        </p:txBody>
      </p:sp>
      <p:sp>
        <p:nvSpPr>
          <p:cNvPr id="5" name="Footer Placeholder 4">
            <a:extLst>
              <a:ext uri="{FF2B5EF4-FFF2-40B4-BE49-F238E27FC236}">
                <a16:creationId xmlns:a16="http://schemas.microsoft.com/office/drawing/2014/main" id="{5C4E0EA2-6207-425E-9169-EEA79BBD4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D2337-4AC2-4116-B4C5-EA5C99A139F6}"/>
              </a:ext>
            </a:extLst>
          </p:cNvPr>
          <p:cNvSpPr>
            <a:spLocks noGrp="1"/>
          </p:cNvSpPr>
          <p:nvPr>
            <p:ph type="sldNum" sz="quarter" idx="12"/>
          </p:nvPr>
        </p:nvSpPr>
        <p:spPr/>
        <p:txBody>
          <a:bodyPr/>
          <a:lstStyle/>
          <a:p>
            <a:fld id="{170B7DE6-DE80-4D02-A075-85378A540515}" type="slidenum">
              <a:rPr lang="en-US" smtClean="0"/>
              <a:t>‹#›</a:t>
            </a:fld>
            <a:endParaRPr lang="en-US"/>
          </a:p>
        </p:txBody>
      </p:sp>
    </p:spTree>
    <p:extLst>
      <p:ext uri="{BB962C8B-B14F-4D97-AF65-F5344CB8AC3E}">
        <p14:creationId xmlns:p14="http://schemas.microsoft.com/office/powerpoint/2010/main" val="135667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B324-245E-4223-84EA-DED9DB70FA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E4CEB-0DCF-416F-B47B-9FE68EFA52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66F04-1936-453D-B17D-CD74A4A10B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8173BF-8360-47E3-BB96-8D7827C6D982}"/>
              </a:ext>
            </a:extLst>
          </p:cNvPr>
          <p:cNvSpPr>
            <a:spLocks noGrp="1"/>
          </p:cNvSpPr>
          <p:nvPr>
            <p:ph type="dt" sz="half" idx="10"/>
          </p:nvPr>
        </p:nvSpPr>
        <p:spPr/>
        <p:txBody>
          <a:bodyPr/>
          <a:lstStyle/>
          <a:p>
            <a:fld id="{E78EA612-2CB6-4470-895D-80683D6A2A41}" type="datetimeFigureOut">
              <a:rPr lang="en-US" smtClean="0"/>
              <a:t>3/28/2018</a:t>
            </a:fld>
            <a:endParaRPr lang="en-US"/>
          </a:p>
        </p:txBody>
      </p:sp>
      <p:sp>
        <p:nvSpPr>
          <p:cNvPr id="6" name="Footer Placeholder 5">
            <a:extLst>
              <a:ext uri="{FF2B5EF4-FFF2-40B4-BE49-F238E27FC236}">
                <a16:creationId xmlns:a16="http://schemas.microsoft.com/office/drawing/2014/main" id="{AC7C4A13-0D92-4B06-966C-380308529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FD1C73-84F8-49D4-9C8A-68606840656F}"/>
              </a:ext>
            </a:extLst>
          </p:cNvPr>
          <p:cNvSpPr>
            <a:spLocks noGrp="1"/>
          </p:cNvSpPr>
          <p:nvPr>
            <p:ph type="sldNum" sz="quarter" idx="12"/>
          </p:nvPr>
        </p:nvSpPr>
        <p:spPr/>
        <p:txBody>
          <a:bodyPr/>
          <a:lstStyle/>
          <a:p>
            <a:fld id="{170B7DE6-DE80-4D02-A075-85378A540515}" type="slidenum">
              <a:rPr lang="en-US" smtClean="0"/>
              <a:t>‹#›</a:t>
            </a:fld>
            <a:endParaRPr lang="en-US"/>
          </a:p>
        </p:txBody>
      </p:sp>
    </p:spTree>
    <p:extLst>
      <p:ext uri="{BB962C8B-B14F-4D97-AF65-F5344CB8AC3E}">
        <p14:creationId xmlns:p14="http://schemas.microsoft.com/office/powerpoint/2010/main" val="101205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5FBC-BAC5-48A8-B8E0-A51D66E9A6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5B4D4B-B4E9-4DA2-97C1-39216A17AD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5ABBB7-32F0-41BB-AF9F-06FF8AFFFF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9B5CDF-45B5-4887-97A2-2D9C482943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20919E-B8B1-482A-A574-3F7AF1BE75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FD07C-0A01-4225-9648-1467929F20D1}"/>
              </a:ext>
            </a:extLst>
          </p:cNvPr>
          <p:cNvSpPr>
            <a:spLocks noGrp="1"/>
          </p:cNvSpPr>
          <p:nvPr>
            <p:ph type="dt" sz="half" idx="10"/>
          </p:nvPr>
        </p:nvSpPr>
        <p:spPr/>
        <p:txBody>
          <a:bodyPr/>
          <a:lstStyle/>
          <a:p>
            <a:fld id="{E78EA612-2CB6-4470-895D-80683D6A2A41}" type="datetimeFigureOut">
              <a:rPr lang="en-US" smtClean="0"/>
              <a:t>3/28/2018</a:t>
            </a:fld>
            <a:endParaRPr lang="en-US"/>
          </a:p>
        </p:txBody>
      </p:sp>
      <p:sp>
        <p:nvSpPr>
          <p:cNvPr id="8" name="Footer Placeholder 7">
            <a:extLst>
              <a:ext uri="{FF2B5EF4-FFF2-40B4-BE49-F238E27FC236}">
                <a16:creationId xmlns:a16="http://schemas.microsoft.com/office/drawing/2014/main" id="{38B4AC03-A59A-4B74-8BD7-4DE361E7D6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7B89A3-0BC6-4EEC-942B-57F8C855A468}"/>
              </a:ext>
            </a:extLst>
          </p:cNvPr>
          <p:cNvSpPr>
            <a:spLocks noGrp="1"/>
          </p:cNvSpPr>
          <p:nvPr>
            <p:ph type="sldNum" sz="quarter" idx="12"/>
          </p:nvPr>
        </p:nvSpPr>
        <p:spPr/>
        <p:txBody>
          <a:bodyPr/>
          <a:lstStyle/>
          <a:p>
            <a:fld id="{170B7DE6-DE80-4D02-A075-85378A540515}" type="slidenum">
              <a:rPr lang="en-US" smtClean="0"/>
              <a:t>‹#›</a:t>
            </a:fld>
            <a:endParaRPr lang="en-US"/>
          </a:p>
        </p:txBody>
      </p:sp>
    </p:spTree>
    <p:extLst>
      <p:ext uri="{BB962C8B-B14F-4D97-AF65-F5344CB8AC3E}">
        <p14:creationId xmlns:p14="http://schemas.microsoft.com/office/powerpoint/2010/main" val="100164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BC3D-3141-49FE-901F-9013E2BC3B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5B8C8C-E811-4AF9-B4AF-5AFEDD24B1E2}"/>
              </a:ext>
            </a:extLst>
          </p:cNvPr>
          <p:cNvSpPr>
            <a:spLocks noGrp="1"/>
          </p:cNvSpPr>
          <p:nvPr>
            <p:ph type="dt" sz="half" idx="10"/>
          </p:nvPr>
        </p:nvSpPr>
        <p:spPr/>
        <p:txBody>
          <a:bodyPr/>
          <a:lstStyle/>
          <a:p>
            <a:fld id="{E78EA612-2CB6-4470-895D-80683D6A2A41}" type="datetimeFigureOut">
              <a:rPr lang="en-US" smtClean="0"/>
              <a:t>3/28/2018</a:t>
            </a:fld>
            <a:endParaRPr lang="en-US"/>
          </a:p>
        </p:txBody>
      </p:sp>
      <p:sp>
        <p:nvSpPr>
          <p:cNvPr id="4" name="Footer Placeholder 3">
            <a:extLst>
              <a:ext uri="{FF2B5EF4-FFF2-40B4-BE49-F238E27FC236}">
                <a16:creationId xmlns:a16="http://schemas.microsoft.com/office/drawing/2014/main" id="{6C1352AE-D01D-4E46-B6AF-8AC445621E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382FF3-355E-4E74-9DCE-3DB47F4E39A0}"/>
              </a:ext>
            </a:extLst>
          </p:cNvPr>
          <p:cNvSpPr>
            <a:spLocks noGrp="1"/>
          </p:cNvSpPr>
          <p:nvPr>
            <p:ph type="sldNum" sz="quarter" idx="12"/>
          </p:nvPr>
        </p:nvSpPr>
        <p:spPr/>
        <p:txBody>
          <a:bodyPr/>
          <a:lstStyle/>
          <a:p>
            <a:fld id="{170B7DE6-DE80-4D02-A075-85378A540515}" type="slidenum">
              <a:rPr lang="en-US" smtClean="0"/>
              <a:t>‹#›</a:t>
            </a:fld>
            <a:endParaRPr lang="en-US"/>
          </a:p>
        </p:txBody>
      </p:sp>
    </p:spTree>
    <p:extLst>
      <p:ext uri="{BB962C8B-B14F-4D97-AF65-F5344CB8AC3E}">
        <p14:creationId xmlns:p14="http://schemas.microsoft.com/office/powerpoint/2010/main" val="118642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D542E-7BBB-4E89-A043-A0FF08924B46}"/>
              </a:ext>
            </a:extLst>
          </p:cNvPr>
          <p:cNvSpPr>
            <a:spLocks noGrp="1"/>
          </p:cNvSpPr>
          <p:nvPr>
            <p:ph type="dt" sz="half" idx="10"/>
          </p:nvPr>
        </p:nvSpPr>
        <p:spPr/>
        <p:txBody>
          <a:bodyPr/>
          <a:lstStyle/>
          <a:p>
            <a:fld id="{E78EA612-2CB6-4470-895D-80683D6A2A41}" type="datetimeFigureOut">
              <a:rPr lang="en-US" smtClean="0"/>
              <a:t>3/28/2018</a:t>
            </a:fld>
            <a:endParaRPr lang="en-US"/>
          </a:p>
        </p:txBody>
      </p:sp>
      <p:sp>
        <p:nvSpPr>
          <p:cNvPr id="3" name="Footer Placeholder 2">
            <a:extLst>
              <a:ext uri="{FF2B5EF4-FFF2-40B4-BE49-F238E27FC236}">
                <a16:creationId xmlns:a16="http://schemas.microsoft.com/office/drawing/2014/main" id="{92149ED1-B71C-48ED-B528-DE7297560B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FDFB05-888E-4853-B22C-1DB3D91A2C35}"/>
              </a:ext>
            </a:extLst>
          </p:cNvPr>
          <p:cNvSpPr>
            <a:spLocks noGrp="1"/>
          </p:cNvSpPr>
          <p:nvPr>
            <p:ph type="sldNum" sz="quarter" idx="12"/>
          </p:nvPr>
        </p:nvSpPr>
        <p:spPr/>
        <p:txBody>
          <a:bodyPr/>
          <a:lstStyle/>
          <a:p>
            <a:fld id="{170B7DE6-DE80-4D02-A075-85378A540515}" type="slidenum">
              <a:rPr lang="en-US" smtClean="0"/>
              <a:t>‹#›</a:t>
            </a:fld>
            <a:endParaRPr lang="en-US"/>
          </a:p>
        </p:txBody>
      </p:sp>
    </p:spTree>
    <p:extLst>
      <p:ext uri="{BB962C8B-B14F-4D97-AF65-F5344CB8AC3E}">
        <p14:creationId xmlns:p14="http://schemas.microsoft.com/office/powerpoint/2010/main" val="28121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A1DB-8282-4968-B987-0D4C71343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36D653-309B-4854-8721-8E155FA935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FD55B4-BEC7-439A-A233-0CDC0600C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9389EC-5906-4B0C-A83D-2AEA3A8A71D6}"/>
              </a:ext>
            </a:extLst>
          </p:cNvPr>
          <p:cNvSpPr>
            <a:spLocks noGrp="1"/>
          </p:cNvSpPr>
          <p:nvPr>
            <p:ph type="dt" sz="half" idx="10"/>
          </p:nvPr>
        </p:nvSpPr>
        <p:spPr/>
        <p:txBody>
          <a:bodyPr/>
          <a:lstStyle/>
          <a:p>
            <a:fld id="{E78EA612-2CB6-4470-895D-80683D6A2A41}" type="datetimeFigureOut">
              <a:rPr lang="en-US" smtClean="0"/>
              <a:t>3/28/2018</a:t>
            </a:fld>
            <a:endParaRPr lang="en-US"/>
          </a:p>
        </p:txBody>
      </p:sp>
      <p:sp>
        <p:nvSpPr>
          <p:cNvPr id="6" name="Footer Placeholder 5">
            <a:extLst>
              <a:ext uri="{FF2B5EF4-FFF2-40B4-BE49-F238E27FC236}">
                <a16:creationId xmlns:a16="http://schemas.microsoft.com/office/drawing/2014/main" id="{C84B3578-188A-4EE0-B1DF-6D64B910B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E104E-DCEE-4B01-9C11-77C90A37ADEA}"/>
              </a:ext>
            </a:extLst>
          </p:cNvPr>
          <p:cNvSpPr>
            <a:spLocks noGrp="1"/>
          </p:cNvSpPr>
          <p:nvPr>
            <p:ph type="sldNum" sz="quarter" idx="12"/>
          </p:nvPr>
        </p:nvSpPr>
        <p:spPr/>
        <p:txBody>
          <a:bodyPr/>
          <a:lstStyle/>
          <a:p>
            <a:fld id="{170B7DE6-DE80-4D02-A075-85378A540515}" type="slidenum">
              <a:rPr lang="en-US" smtClean="0"/>
              <a:t>‹#›</a:t>
            </a:fld>
            <a:endParaRPr lang="en-US"/>
          </a:p>
        </p:txBody>
      </p:sp>
    </p:spTree>
    <p:extLst>
      <p:ext uri="{BB962C8B-B14F-4D97-AF65-F5344CB8AC3E}">
        <p14:creationId xmlns:p14="http://schemas.microsoft.com/office/powerpoint/2010/main" val="325264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6478-A9AF-4856-95AA-677BF200C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88FA9-4657-4C8C-AF54-E516B33EC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1E693A-F040-47CC-B481-5C5B65FCF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B7856B-0160-438F-8500-6C044E96EDC7}"/>
              </a:ext>
            </a:extLst>
          </p:cNvPr>
          <p:cNvSpPr>
            <a:spLocks noGrp="1"/>
          </p:cNvSpPr>
          <p:nvPr>
            <p:ph type="dt" sz="half" idx="10"/>
          </p:nvPr>
        </p:nvSpPr>
        <p:spPr/>
        <p:txBody>
          <a:bodyPr/>
          <a:lstStyle/>
          <a:p>
            <a:fld id="{E78EA612-2CB6-4470-895D-80683D6A2A41}" type="datetimeFigureOut">
              <a:rPr lang="en-US" smtClean="0"/>
              <a:t>3/28/2018</a:t>
            </a:fld>
            <a:endParaRPr lang="en-US"/>
          </a:p>
        </p:txBody>
      </p:sp>
      <p:sp>
        <p:nvSpPr>
          <p:cNvPr id="6" name="Footer Placeholder 5">
            <a:extLst>
              <a:ext uri="{FF2B5EF4-FFF2-40B4-BE49-F238E27FC236}">
                <a16:creationId xmlns:a16="http://schemas.microsoft.com/office/drawing/2014/main" id="{50E78527-2061-431A-9C4A-407B60726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8A5DD4-B9F0-45AF-89CD-590134436892}"/>
              </a:ext>
            </a:extLst>
          </p:cNvPr>
          <p:cNvSpPr>
            <a:spLocks noGrp="1"/>
          </p:cNvSpPr>
          <p:nvPr>
            <p:ph type="sldNum" sz="quarter" idx="12"/>
          </p:nvPr>
        </p:nvSpPr>
        <p:spPr/>
        <p:txBody>
          <a:bodyPr/>
          <a:lstStyle/>
          <a:p>
            <a:fld id="{170B7DE6-DE80-4D02-A075-85378A540515}" type="slidenum">
              <a:rPr lang="en-US" smtClean="0"/>
              <a:t>‹#›</a:t>
            </a:fld>
            <a:endParaRPr lang="en-US"/>
          </a:p>
        </p:txBody>
      </p:sp>
    </p:spTree>
    <p:extLst>
      <p:ext uri="{BB962C8B-B14F-4D97-AF65-F5344CB8AC3E}">
        <p14:creationId xmlns:p14="http://schemas.microsoft.com/office/powerpoint/2010/main" val="129629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A7DE5-6FDB-445B-B7F1-AF2CB5835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E75B4F-24DA-4395-A2D8-B80127B83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76EC5-79C6-4A46-9210-EA0FC6B78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EA612-2CB6-4470-895D-80683D6A2A41}" type="datetimeFigureOut">
              <a:rPr lang="en-US" smtClean="0"/>
              <a:t>3/28/2018</a:t>
            </a:fld>
            <a:endParaRPr lang="en-US"/>
          </a:p>
        </p:txBody>
      </p:sp>
      <p:sp>
        <p:nvSpPr>
          <p:cNvPr id="5" name="Footer Placeholder 4">
            <a:extLst>
              <a:ext uri="{FF2B5EF4-FFF2-40B4-BE49-F238E27FC236}">
                <a16:creationId xmlns:a16="http://schemas.microsoft.com/office/drawing/2014/main" id="{7709191F-2216-45E6-A1C6-8A122399EA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85B12D-3FD3-4A7B-AA12-856363886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B7DE6-DE80-4D02-A075-85378A540515}" type="slidenum">
              <a:rPr lang="en-US" smtClean="0"/>
              <a:t>‹#›</a:t>
            </a:fld>
            <a:endParaRPr lang="en-US"/>
          </a:p>
        </p:txBody>
      </p:sp>
    </p:spTree>
    <p:extLst>
      <p:ext uri="{BB962C8B-B14F-4D97-AF65-F5344CB8AC3E}">
        <p14:creationId xmlns:p14="http://schemas.microsoft.com/office/powerpoint/2010/main" val="7493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3E9A-1228-41BA-9E48-9133EA9D9D53}"/>
              </a:ext>
            </a:extLst>
          </p:cNvPr>
          <p:cNvSpPr>
            <a:spLocks noGrp="1"/>
          </p:cNvSpPr>
          <p:nvPr>
            <p:ph type="title"/>
          </p:nvPr>
        </p:nvSpPr>
        <p:spPr>
          <a:xfrm>
            <a:off x="252442" y="279961"/>
            <a:ext cx="11025158" cy="817561"/>
          </a:xfrm>
        </p:spPr>
        <p:txBody>
          <a:bodyPr/>
          <a:lstStyle/>
          <a:p>
            <a:r>
              <a:rPr lang="en-US" b="1" dirty="0"/>
              <a:t>ImageRights Gemini vs. Google Reverse Image Search</a:t>
            </a:r>
            <a:endParaRPr lang="en-US" dirty="0"/>
          </a:p>
        </p:txBody>
      </p:sp>
      <p:sp>
        <p:nvSpPr>
          <p:cNvPr id="3" name="Text Placeholder 2">
            <a:extLst>
              <a:ext uri="{FF2B5EF4-FFF2-40B4-BE49-F238E27FC236}">
                <a16:creationId xmlns:a16="http://schemas.microsoft.com/office/drawing/2014/main" id="{6AA779C1-DFF5-4EAA-B060-791AA08DBA9A}"/>
              </a:ext>
            </a:extLst>
          </p:cNvPr>
          <p:cNvSpPr>
            <a:spLocks noGrp="1"/>
          </p:cNvSpPr>
          <p:nvPr>
            <p:ph type="body" idx="1"/>
          </p:nvPr>
        </p:nvSpPr>
        <p:spPr>
          <a:xfrm>
            <a:off x="1257745" y="1455739"/>
            <a:ext cx="9014551" cy="4220583"/>
          </a:xfrm>
        </p:spPr>
        <p:txBody>
          <a:bodyPr/>
          <a:lstStyle/>
          <a:p>
            <a:pPr algn="l">
              <a:lnSpc>
                <a:spcPct val="100000"/>
              </a:lnSpc>
              <a:spcAft>
                <a:spcPts val="300"/>
              </a:spcAft>
            </a:pPr>
            <a:r>
              <a:rPr lang="en-US" dirty="0">
                <a:solidFill>
                  <a:srgbClr val="333333"/>
                </a:solidFill>
                <a:latin typeface="Open Sans" panose="020B0604020202020204" charset="0"/>
                <a:ea typeface="Open Sans" panose="020B0604020202020204" charset="0"/>
                <a:cs typeface="Open Sans" panose="020B0604020202020204" charset="0"/>
              </a:rPr>
              <a:t>To support its copyright enforcement objectives, ImageRights performs more targeted and more comprehensive crawls of websites than Google. </a:t>
            </a:r>
          </a:p>
          <a:p>
            <a:pPr algn="l">
              <a:lnSpc>
                <a:spcPct val="100000"/>
              </a:lnSpc>
              <a:spcAft>
                <a:spcPts val="300"/>
              </a:spcAft>
            </a:pPr>
            <a:endParaRPr lang="en-US" dirty="0">
              <a:solidFill>
                <a:srgbClr val="333333"/>
              </a:solidFill>
              <a:latin typeface="Open Sans" panose="020B0604020202020204" charset="0"/>
              <a:ea typeface="Open Sans" panose="020B0604020202020204" charset="0"/>
              <a:cs typeface="Open Sans" panose="020B0604020202020204" charset="0"/>
            </a:endParaRPr>
          </a:p>
          <a:p>
            <a:pPr algn="l">
              <a:lnSpc>
                <a:spcPct val="100000"/>
              </a:lnSpc>
              <a:spcAft>
                <a:spcPts val="300"/>
              </a:spcAft>
            </a:pPr>
            <a:r>
              <a:rPr lang="en-US" dirty="0">
                <a:solidFill>
                  <a:srgbClr val="333333"/>
                </a:solidFill>
                <a:latin typeface="Open Sans" panose="020B0604020202020204" charset="0"/>
                <a:ea typeface="Open Sans" panose="020B0604020202020204" charset="0"/>
                <a:cs typeface="Open Sans" panose="020B0604020202020204" charset="0"/>
              </a:rPr>
              <a:t>ImageRights finds many highly relevant image uses that Google does not:</a:t>
            </a:r>
          </a:p>
          <a:p>
            <a:pPr marL="745055" lvl="1" indent="-285750">
              <a:spcAft>
                <a:spcPts val="300"/>
              </a:spcAft>
              <a:buFont typeface="Arial" panose="020B0604020202020204" pitchFamily="34" charset="0"/>
              <a:buChar char="•"/>
            </a:pPr>
            <a:r>
              <a:rPr lang="en-US" dirty="0">
                <a:solidFill>
                  <a:srgbClr val="333333"/>
                </a:solidFill>
                <a:latin typeface="Open Sans" panose="020B0604020202020204" charset="0"/>
                <a:ea typeface="Open Sans" panose="020B0604020202020204" charset="0"/>
                <a:cs typeface="Open Sans" panose="020B0604020202020204" charset="0"/>
              </a:rPr>
              <a:t>Background images</a:t>
            </a:r>
          </a:p>
          <a:p>
            <a:pPr marL="745055" lvl="1" indent="-285750">
              <a:spcAft>
                <a:spcPts val="300"/>
              </a:spcAft>
              <a:buFont typeface="Arial" panose="020B0604020202020204" pitchFamily="34" charset="0"/>
              <a:buChar char="•"/>
            </a:pPr>
            <a:r>
              <a:rPr lang="en-US" dirty="0">
                <a:solidFill>
                  <a:srgbClr val="333333"/>
                </a:solidFill>
                <a:latin typeface="Open Sans" panose="020B0604020202020204" charset="0"/>
                <a:ea typeface="Open Sans" panose="020B0604020202020204" charset="0"/>
                <a:cs typeface="Open Sans" panose="020B0604020202020204" charset="0"/>
              </a:rPr>
              <a:t>Images used within an online advertisement</a:t>
            </a:r>
          </a:p>
          <a:p>
            <a:pPr marL="745055" lvl="1" indent="-285750">
              <a:spcAft>
                <a:spcPts val="300"/>
              </a:spcAft>
              <a:buFont typeface="Arial" panose="020B0604020202020204" pitchFamily="34" charset="0"/>
              <a:buChar char="•"/>
            </a:pPr>
            <a:r>
              <a:rPr lang="en-US" dirty="0">
                <a:solidFill>
                  <a:srgbClr val="333333"/>
                </a:solidFill>
                <a:latin typeface="Open Sans" panose="020B0604020202020204" charset="0"/>
                <a:ea typeface="Open Sans" panose="020B0604020202020204" charset="0"/>
                <a:cs typeface="Open Sans" panose="020B0604020202020204" charset="0"/>
              </a:rPr>
              <a:t>Heavily cropped, rotated or manipulated images</a:t>
            </a:r>
          </a:p>
          <a:p>
            <a:pPr marL="745055" lvl="1" indent="-285750">
              <a:spcAft>
                <a:spcPts val="300"/>
              </a:spcAft>
              <a:buFont typeface="Arial" panose="020B0604020202020204" pitchFamily="34" charset="0"/>
              <a:buChar char="•"/>
            </a:pPr>
            <a:r>
              <a:rPr lang="en-US" dirty="0">
                <a:solidFill>
                  <a:srgbClr val="333333"/>
                </a:solidFill>
                <a:latin typeface="Open Sans" panose="020B0604020202020204" charset="0"/>
                <a:ea typeface="Open Sans" panose="020B0604020202020204" charset="0"/>
                <a:cs typeface="Open Sans" panose="020B0604020202020204" charset="0"/>
              </a:rPr>
              <a:t>Composite images.</a:t>
            </a:r>
          </a:p>
          <a:p>
            <a:pPr algn="l">
              <a:lnSpc>
                <a:spcPct val="100000"/>
              </a:lnSpc>
              <a:spcAft>
                <a:spcPts val="300"/>
              </a:spcAft>
            </a:pPr>
            <a:endParaRPr lang="en-US" dirty="0">
              <a:solidFill>
                <a:srgbClr val="333333"/>
              </a:solidFill>
              <a:latin typeface="Open Sans" panose="020B0604020202020204" charset="0"/>
              <a:ea typeface="Open Sans" panose="020B0604020202020204" charset="0"/>
              <a:cs typeface="Open Sans" panose="020B0604020202020204" charset="0"/>
            </a:endParaRPr>
          </a:p>
          <a:p>
            <a:pPr algn="l">
              <a:lnSpc>
                <a:spcPct val="100000"/>
              </a:lnSpc>
              <a:spcAft>
                <a:spcPts val="300"/>
              </a:spcAft>
            </a:pPr>
            <a:r>
              <a:rPr lang="en-US" altLang="en-US" dirty="0">
                <a:solidFill>
                  <a:srgbClr val="333333"/>
                </a:solidFill>
                <a:latin typeface="Open Sans" panose="020B0604020202020204" charset="0"/>
                <a:ea typeface="Open Sans" panose="020B0604020202020204" charset="0"/>
                <a:cs typeface="Open Sans" panose="020B0604020202020204" charset="0"/>
              </a:rPr>
              <a:t>In October 2016 we ran an internal analysis of our Gemini search results versus Google search results and found that </a:t>
            </a:r>
            <a:r>
              <a:rPr lang="en-US" altLang="en-US" u="sng" dirty="0">
                <a:solidFill>
                  <a:srgbClr val="333333"/>
                </a:solidFill>
                <a:latin typeface="Open Sans" panose="020B0604020202020204" charset="0"/>
                <a:ea typeface="Open Sans" panose="020B0604020202020204" charset="0"/>
                <a:cs typeface="Open Sans" panose="020B0604020202020204" charset="0"/>
              </a:rPr>
              <a:t>89.4% of the sightings that the ImageRights Gemini crawler found were not reported by Google reverse image search.</a:t>
            </a:r>
          </a:p>
          <a:p>
            <a:pPr algn="l"/>
            <a:endParaRPr lang="en-US" dirty="0">
              <a:solidFill>
                <a:srgbClr val="333333"/>
              </a:solidFill>
              <a:latin typeface="Open Sans" panose="020B0604020202020204" charset="0"/>
              <a:ea typeface="Open Sans" panose="020B0604020202020204" charset="0"/>
              <a:cs typeface="Open Sans" panose="020B0604020202020204" charset="0"/>
            </a:endParaRPr>
          </a:p>
          <a:p>
            <a:pPr algn="l"/>
            <a:endParaRPr lang="en-US" dirty="0">
              <a:solidFill>
                <a:srgbClr val="333333"/>
              </a:solidFill>
              <a:latin typeface="Open Sans" panose="020B0604020202020204" charset="0"/>
              <a:ea typeface="Open Sans" panose="020B0604020202020204" charset="0"/>
              <a:cs typeface="Open Sans" panose="020B0604020202020204" charset="0"/>
            </a:endParaRPr>
          </a:p>
          <a:p>
            <a:pPr algn="l"/>
            <a:endParaRPr lang="en-US" dirty="0">
              <a:solidFill>
                <a:srgbClr val="333333"/>
              </a:solidFill>
              <a:latin typeface="Open Sans" panose="020B0604020202020204" charset="0"/>
              <a:ea typeface="Open Sans" panose="020B0604020202020204" charset="0"/>
              <a:cs typeface="Open Sans" panose="020B0604020202020204" charset="0"/>
            </a:endParaRPr>
          </a:p>
          <a:p>
            <a:pPr algn="l"/>
            <a:endParaRPr lang="en-US" dirty="0">
              <a:solidFill>
                <a:srgbClr val="333333"/>
              </a:solidFill>
              <a:latin typeface="Open Sans" panose="020B0604020202020204" charset="0"/>
              <a:ea typeface="Open Sans" panose="020B0604020202020204" charset="0"/>
              <a:cs typeface="Open Sans" panose="020B0604020202020204" charset="0"/>
            </a:endParaRPr>
          </a:p>
          <a:p>
            <a:pPr algn="l"/>
            <a:endParaRPr lang="en-US" dirty="0">
              <a:solidFill>
                <a:srgbClr val="333333"/>
              </a:solidFill>
              <a:latin typeface="Open Sans" panose="020B0604020202020204" charset="0"/>
              <a:ea typeface="Open Sans" panose="020B0604020202020204" charset="0"/>
              <a:cs typeface="Open Sans" panose="020B0604020202020204" charset="0"/>
            </a:endParaRPr>
          </a:p>
        </p:txBody>
      </p:sp>
      <p:sp>
        <p:nvSpPr>
          <p:cNvPr id="4" name="TextBox 3">
            <a:extLst>
              <a:ext uri="{FF2B5EF4-FFF2-40B4-BE49-F238E27FC236}">
                <a16:creationId xmlns:a16="http://schemas.microsoft.com/office/drawing/2014/main" id="{10AF4913-4BD5-4143-8FB3-ADDA68122A81}"/>
              </a:ext>
            </a:extLst>
          </p:cNvPr>
          <p:cNvSpPr txBox="1"/>
          <p:nvPr/>
        </p:nvSpPr>
        <p:spPr>
          <a:xfrm>
            <a:off x="3925414" y="6475562"/>
            <a:ext cx="3679212" cy="246221"/>
          </a:xfrm>
          <a:prstGeom prst="rect">
            <a:avLst/>
          </a:prstGeom>
          <a:noFill/>
        </p:spPr>
        <p:txBody>
          <a:bodyPr wrap="none" rtlCol="0">
            <a:spAutoFit/>
          </a:bodyPr>
          <a:lstStyle/>
          <a:p>
            <a:r>
              <a:rPr lang="en-US" sz="1000" dirty="0">
                <a:solidFill>
                  <a:srgbClr val="1D3441"/>
                </a:solidFill>
                <a:latin typeface="Open Sans" panose="020B0604020202020204" charset="0"/>
                <a:ea typeface="Open Sans" panose="020B0604020202020204" charset="0"/>
                <a:cs typeface="Open Sans" panose="020B0604020202020204" charset="0"/>
              </a:rPr>
              <a:t>ImageRights International, Inc. – Proprietary &amp; Confidential</a:t>
            </a:r>
          </a:p>
        </p:txBody>
      </p:sp>
    </p:spTree>
    <p:extLst>
      <p:ext uri="{BB962C8B-B14F-4D97-AF65-F5344CB8AC3E}">
        <p14:creationId xmlns:p14="http://schemas.microsoft.com/office/powerpoint/2010/main" val="214089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3E9A-1228-41BA-9E48-9133EA9D9D53}"/>
              </a:ext>
            </a:extLst>
          </p:cNvPr>
          <p:cNvSpPr>
            <a:spLocks noGrp="1"/>
          </p:cNvSpPr>
          <p:nvPr>
            <p:ph type="title"/>
          </p:nvPr>
        </p:nvSpPr>
        <p:spPr>
          <a:xfrm>
            <a:off x="252442" y="279961"/>
            <a:ext cx="11264510" cy="817561"/>
          </a:xfrm>
        </p:spPr>
        <p:txBody>
          <a:bodyPr/>
          <a:lstStyle/>
          <a:p>
            <a:r>
              <a:rPr lang="en-US" b="1" dirty="0"/>
              <a:t>Example of Google Not Finding a Background Image</a:t>
            </a:r>
            <a:endParaRPr lang="en-US" dirty="0"/>
          </a:p>
        </p:txBody>
      </p:sp>
      <p:sp>
        <p:nvSpPr>
          <p:cNvPr id="3" name="Text Placeholder 2">
            <a:extLst>
              <a:ext uri="{FF2B5EF4-FFF2-40B4-BE49-F238E27FC236}">
                <a16:creationId xmlns:a16="http://schemas.microsoft.com/office/drawing/2014/main" id="{6AA779C1-DFF5-4EAA-B060-791AA08DBA9A}"/>
              </a:ext>
            </a:extLst>
          </p:cNvPr>
          <p:cNvSpPr>
            <a:spLocks noGrp="1"/>
          </p:cNvSpPr>
          <p:nvPr>
            <p:ph type="body" idx="1"/>
          </p:nvPr>
        </p:nvSpPr>
        <p:spPr>
          <a:xfrm>
            <a:off x="580225" y="1033657"/>
            <a:ext cx="5394984" cy="1011959"/>
          </a:xfrm>
        </p:spPr>
        <p:txBody>
          <a:bodyPr/>
          <a:lstStyle/>
          <a:p>
            <a:pPr algn="l">
              <a:lnSpc>
                <a:spcPct val="100000"/>
              </a:lnSpc>
              <a:spcAft>
                <a:spcPts val="300"/>
              </a:spcAft>
            </a:pPr>
            <a:r>
              <a:rPr lang="en-US" sz="1600" dirty="0"/>
              <a:t>Google reverse image search does not report embedded background images, like the image on the ImageRights home page.</a:t>
            </a:r>
          </a:p>
          <a:p>
            <a:pPr algn="l">
              <a:lnSpc>
                <a:spcPct val="100000"/>
              </a:lnSpc>
              <a:spcAft>
                <a:spcPts val="300"/>
              </a:spcAft>
            </a:pPr>
            <a:endParaRPr lang="en-US" sz="1600" dirty="0"/>
          </a:p>
          <a:p>
            <a:pPr algn="l">
              <a:lnSpc>
                <a:spcPct val="100000"/>
              </a:lnSpc>
              <a:spcAft>
                <a:spcPts val="300"/>
              </a:spcAft>
            </a:pPr>
            <a:endParaRPr lang="en-US" dirty="0"/>
          </a:p>
        </p:txBody>
      </p:sp>
      <p:sp>
        <p:nvSpPr>
          <p:cNvPr id="19" name="TextBox 18">
            <a:extLst>
              <a:ext uri="{FF2B5EF4-FFF2-40B4-BE49-F238E27FC236}">
                <a16:creationId xmlns:a16="http://schemas.microsoft.com/office/drawing/2014/main" id="{687082D4-1810-4F04-AA97-7625DBD6B548}"/>
              </a:ext>
            </a:extLst>
          </p:cNvPr>
          <p:cNvSpPr txBox="1"/>
          <p:nvPr/>
        </p:nvSpPr>
        <p:spPr>
          <a:xfrm>
            <a:off x="4045091" y="6560761"/>
            <a:ext cx="3679212" cy="246221"/>
          </a:xfrm>
          <a:prstGeom prst="rect">
            <a:avLst/>
          </a:prstGeom>
          <a:noFill/>
        </p:spPr>
        <p:txBody>
          <a:bodyPr wrap="none" rtlCol="0">
            <a:spAutoFit/>
          </a:bodyPr>
          <a:lstStyle/>
          <a:p>
            <a:r>
              <a:rPr lang="en-US" sz="1000" dirty="0">
                <a:solidFill>
                  <a:srgbClr val="1D3441"/>
                </a:solidFill>
                <a:latin typeface="Open Sans" panose="020B0604020202020204" charset="0"/>
                <a:ea typeface="Open Sans" panose="020B0604020202020204" charset="0"/>
                <a:cs typeface="Open Sans" panose="020B0604020202020204" charset="0"/>
              </a:rPr>
              <a:t>ImageRights International, Inc. – Proprietary &amp; Confidential</a:t>
            </a:r>
          </a:p>
        </p:txBody>
      </p:sp>
      <p:pic>
        <p:nvPicPr>
          <p:cNvPr id="5" name="Picture 4">
            <a:extLst>
              <a:ext uri="{FF2B5EF4-FFF2-40B4-BE49-F238E27FC236}">
                <a16:creationId xmlns:a16="http://schemas.microsoft.com/office/drawing/2014/main" id="{D1E8C65B-BF30-42C4-9A66-0BBF73C57938}"/>
              </a:ext>
            </a:extLst>
          </p:cNvPr>
          <p:cNvPicPr>
            <a:picLocks noChangeAspect="1"/>
          </p:cNvPicPr>
          <p:nvPr/>
        </p:nvPicPr>
        <p:blipFill>
          <a:blip r:embed="rId2"/>
          <a:stretch>
            <a:fillRect/>
          </a:stretch>
        </p:blipFill>
        <p:spPr>
          <a:xfrm>
            <a:off x="1419595" y="2115533"/>
            <a:ext cx="3716244" cy="3065901"/>
          </a:xfrm>
          <a:prstGeom prst="rect">
            <a:avLst/>
          </a:prstGeom>
        </p:spPr>
      </p:pic>
      <p:pic>
        <p:nvPicPr>
          <p:cNvPr id="8" name="Picture 7">
            <a:extLst>
              <a:ext uri="{FF2B5EF4-FFF2-40B4-BE49-F238E27FC236}">
                <a16:creationId xmlns:a16="http://schemas.microsoft.com/office/drawing/2014/main" id="{6D33EA18-E27F-45A8-A6E1-172D69C82004}"/>
              </a:ext>
            </a:extLst>
          </p:cNvPr>
          <p:cNvPicPr>
            <a:picLocks noChangeAspect="1"/>
          </p:cNvPicPr>
          <p:nvPr/>
        </p:nvPicPr>
        <p:blipFill>
          <a:blip r:embed="rId3"/>
          <a:stretch>
            <a:fillRect/>
          </a:stretch>
        </p:blipFill>
        <p:spPr>
          <a:xfrm>
            <a:off x="4715673" y="5430357"/>
            <a:ext cx="1111047" cy="832953"/>
          </a:xfrm>
          <a:prstGeom prst="rect">
            <a:avLst/>
          </a:prstGeom>
        </p:spPr>
      </p:pic>
      <p:sp>
        <p:nvSpPr>
          <p:cNvPr id="13" name="Text Placeholder 2">
            <a:extLst>
              <a:ext uri="{FF2B5EF4-FFF2-40B4-BE49-F238E27FC236}">
                <a16:creationId xmlns:a16="http://schemas.microsoft.com/office/drawing/2014/main" id="{E20CFDDF-30FE-4DC7-91D0-C01CA87B2D97}"/>
              </a:ext>
            </a:extLst>
          </p:cNvPr>
          <p:cNvSpPr txBox="1">
            <a:spLocks/>
          </p:cNvSpPr>
          <p:nvPr/>
        </p:nvSpPr>
        <p:spPr>
          <a:xfrm>
            <a:off x="252442" y="5365118"/>
            <a:ext cx="3986959" cy="101195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a:lnSpc>
                <a:spcPct val="86000"/>
              </a:lnSpc>
              <a:spcBef>
                <a:spcPts val="0"/>
              </a:spcBef>
              <a:spcAft>
                <a:spcPts val="0"/>
              </a:spcAft>
              <a:buClr>
                <a:schemeClr val="accent1"/>
              </a:buClr>
              <a:buSzPct val="100000"/>
              <a:buFont typeface="Arial"/>
              <a:buNone/>
              <a:defRPr sz="1800" b="0" i="0" u="none" strike="noStrike" cap="none">
                <a:solidFill>
                  <a:schemeClr val="dk1"/>
                </a:solidFill>
                <a:latin typeface="Open Sans"/>
                <a:ea typeface="Open Sans"/>
                <a:cs typeface="Open Sans"/>
                <a:sym typeface="Open Sans"/>
              </a:defRPr>
            </a:lvl1pPr>
            <a:lvl2pPr marL="459305" marR="0" lvl="1" indent="-141805"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2pPr>
            <a:lvl3pPr marL="687900" marR="0" lvl="2" indent="-12910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3pPr>
            <a:lvl4pPr marL="916493" marR="0" lvl="3" indent="-129093"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4pPr>
            <a:lvl5pPr marL="1145089" marR="0" lvl="4" indent="-12908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5pPr>
            <a:lvl6pPr marL="3352716" marR="0" lvl="5" indent="-14806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6pPr>
            <a:lvl7pPr marL="3962301" marR="0" lvl="6" indent="-148046"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7pPr>
            <a:lvl8pPr marL="4571886" marR="0" lvl="7" indent="-14803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8pPr>
            <a:lvl9pPr marL="5181470" marR="0" lvl="8" indent="-148015"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9pPr>
          </a:lstStyle>
          <a:p>
            <a:pPr algn="l">
              <a:lnSpc>
                <a:spcPct val="100000"/>
              </a:lnSpc>
              <a:spcAft>
                <a:spcPts val="300"/>
              </a:spcAft>
            </a:pPr>
            <a:r>
              <a:rPr lang="en-US" sz="1600" dirty="0"/>
              <a:t>The exact same file as stored on our web server is used for a Google search.</a:t>
            </a:r>
          </a:p>
          <a:p>
            <a:pPr algn="l">
              <a:lnSpc>
                <a:spcPct val="100000"/>
              </a:lnSpc>
              <a:spcAft>
                <a:spcPts val="300"/>
              </a:spcAft>
            </a:pPr>
            <a:r>
              <a:rPr lang="en-US" sz="1600" dirty="0"/>
              <a:t>ImageRights.com is not found.</a:t>
            </a:r>
          </a:p>
          <a:p>
            <a:pPr algn="l">
              <a:lnSpc>
                <a:spcPct val="100000"/>
              </a:lnSpc>
              <a:spcAft>
                <a:spcPts val="300"/>
              </a:spcAft>
            </a:pPr>
            <a:endParaRPr lang="en-US" sz="1600" dirty="0"/>
          </a:p>
          <a:p>
            <a:pPr algn="l">
              <a:lnSpc>
                <a:spcPct val="100000"/>
              </a:lnSpc>
              <a:spcAft>
                <a:spcPts val="300"/>
              </a:spcAft>
            </a:pPr>
            <a:endParaRPr lang="en-US" dirty="0"/>
          </a:p>
        </p:txBody>
      </p:sp>
      <p:pic>
        <p:nvPicPr>
          <p:cNvPr id="6" name="Picture 5">
            <a:extLst>
              <a:ext uri="{FF2B5EF4-FFF2-40B4-BE49-F238E27FC236}">
                <a16:creationId xmlns:a16="http://schemas.microsoft.com/office/drawing/2014/main" id="{2B1DDFFA-E933-44E1-B5B0-40F1390BC467}"/>
              </a:ext>
            </a:extLst>
          </p:cNvPr>
          <p:cNvPicPr>
            <a:picLocks noChangeAspect="1"/>
          </p:cNvPicPr>
          <p:nvPr/>
        </p:nvPicPr>
        <p:blipFill>
          <a:blip r:embed="rId4"/>
          <a:stretch>
            <a:fillRect/>
          </a:stretch>
        </p:blipFill>
        <p:spPr>
          <a:xfrm>
            <a:off x="6302992" y="1097522"/>
            <a:ext cx="5072374" cy="5442309"/>
          </a:xfrm>
          <a:prstGeom prst="rect">
            <a:avLst/>
          </a:prstGeom>
        </p:spPr>
      </p:pic>
    </p:spTree>
    <p:extLst>
      <p:ext uri="{BB962C8B-B14F-4D97-AF65-F5344CB8AC3E}">
        <p14:creationId xmlns:p14="http://schemas.microsoft.com/office/powerpoint/2010/main" val="3946348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3E9A-1228-41BA-9E48-9133EA9D9D53}"/>
              </a:ext>
            </a:extLst>
          </p:cNvPr>
          <p:cNvSpPr>
            <a:spLocks noGrp="1"/>
          </p:cNvSpPr>
          <p:nvPr>
            <p:ph type="title"/>
          </p:nvPr>
        </p:nvSpPr>
        <p:spPr>
          <a:xfrm>
            <a:off x="252442" y="279961"/>
            <a:ext cx="11264510" cy="817561"/>
          </a:xfrm>
        </p:spPr>
        <p:txBody>
          <a:bodyPr>
            <a:normAutofit fontScale="90000"/>
          </a:bodyPr>
          <a:lstStyle/>
          <a:p>
            <a:r>
              <a:rPr lang="en-US" b="1" dirty="0"/>
              <a:t>ImageRights Gemini Finds the Background Image that Google Doesn’t</a:t>
            </a:r>
            <a:endParaRPr lang="en-US" dirty="0"/>
          </a:p>
        </p:txBody>
      </p:sp>
      <p:sp>
        <p:nvSpPr>
          <p:cNvPr id="3" name="Text Placeholder 2">
            <a:extLst>
              <a:ext uri="{FF2B5EF4-FFF2-40B4-BE49-F238E27FC236}">
                <a16:creationId xmlns:a16="http://schemas.microsoft.com/office/drawing/2014/main" id="{6AA779C1-DFF5-4EAA-B060-791AA08DBA9A}"/>
              </a:ext>
            </a:extLst>
          </p:cNvPr>
          <p:cNvSpPr>
            <a:spLocks noGrp="1"/>
          </p:cNvSpPr>
          <p:nvPr>
            <p:ph type="body" idx="1"/>
          </p:nvPr>
        </p:nvSpPr>
        <p:spPr>
          <a:xfrm>
            <a:off x="4969824" y="1375327"/>
            <a:ext cx="6652207" cy="1011959"/>
          </a:xfrm>
        </p:spPr>
        <p:txBody>
          <a:bodyPr/>
          <a:lstStyle/>
          <a:p>
            <a:pPr algn="l">
              <a:lnSpc>
                <a:spcPct val="100000"/>
              </a:lnSpc>
              <a:spcAft>
                <a:spcPts val="300"/>
              </a:spcAft>
            </a:pPr>
            <a:r>
              <a:rPr lang="en-US" sz="1600" dirty="0"/>
              <a:t>The Gemini crawler, in contrast, does analyze background images. And it can identify exact and modified copies of the source image.  In this example, the image has been flipped, cropped and resized.</a:t>
            </a:r>
          </a:p>
          <a:p>
            <a:pPr algn="l">
              <a:lnSpc>
                <a:spcPct val="100000"/>
              </a:lnSpc>
              <a:spcAft>
                <a:spcPts val="300"/>
              </a:spcAft>
            </a:pPr>
            <a:endParaRPr lang="en-US" sz="1600" dirty="0"/>
          </a:p>
          <a:p>
            <a:pPr algn="l">
              <a:lnSpc>
                <a:spcPct val="100000"/>
              </a:lnSpc>
              <a:spcAft>
                <a:spcPts val="300"/>
              </a:spcAft>
            </a:pPr>
            <a:endParaRPr lang="en-US" dirty="0"/>
          </a:p>
        </p:txBody>
      </p:sp>
      <p:sp>
        <p:nvSpPr>
          <p:cNvPr id="19" name="TextBox 18">
            <a:extLst>
              <a:ext uri="{FF2B5EF4-FFF2-40B4-BE49-F238E27FC236}">
                <a16:creationId xmlns:a16="http://schemas.microsoft.com/office/drawing/2014/main" id="{687082D4-1810-4F04-AA97-7625DBD6B548}"/>
              </a:ext>
            </a:extLst>
          </p:cNvPr>
          <p:cNvSpPr txBox="1"/>
          <p:nvPr/>
        </p:nvSpPr>
        <p:spPr>
          <a:xfrm>
            <a:off x="4045091" y="6560761"/>
            <a:ext cx="3679212" cy="246221"/>
          </a:xfrm>
          <a:prstGeom prst="rect">
            <a:avLst/>
          </a:prstGeom>
          <a:noFill/>
        </p:spPr>
        <p:txBody>
          <a:bodyPr wrap="none" rtlCol="0">
            <a:spAutoFit/>
          </a:bodyPr>
          <a:lstStyle/>
          <a:p>
            <a:r>
              <a:rPr lang="en-US" sz="1000" dirty="0">
                <a:solidFill>
                  <a:srgbClr val="1D3441"/>
                </a:solidFill>
                <a:latin typeface="Open Sans" panose="020B0604020202020204" charset="0"/>
                <a:ea typeface="Open Sans" panose="020B0604020202020204" charset="0"/>
                <a:cs typeface="Open Sans" panose="020B0604020202020204" charset="0"/>
              </a:rPr>
              <a:t>ImageRights International, Inc. – Proprietary &amp; Confidential</a:t>
            </a:r>
          </a:p>
        </p:txBody>
      </p:sp>
      <p:pic>
        <p:nvPicPr>
          <p:cNvPr id="8" name="Picture 7">
            <a:extLst>
              <a:ext uri="{FF2B5EF4-FFF2-40B4-BE49-F238E27FC236}">
                <a16:creationId xmlns:a16="http://schemas.microsoft.com/office/drawing/2014/main" id="{6D33EA18-E27F-45A8-A6E1-172D69C82004}"/>
              </a:ext>
            </a:extLst>
          </p:cNvPr>
          <p:cNvPicPr>
            <a:picLocks noChangeAspect="1"/>
          </p:cNvPicPr>
          <p:nvPr/>
        </p:nvPicPr>
        <p:blipFill>
          <a:blip r:embed="rId2"/>
          <a:stretch>
            <a:fillRect/>
          </a:stretch>
        </p:blipFill>
        <p:spPr>
          <a:xfrm>
            <a:off x="2667440" y="1278472"/>
            <a:ext cx="1585785" cy="1188865"/>
          </a:xfrm>
          <a:prstGeom prst="rect">
            <a:avLst/>
          </a:prstGeom>
        </p:spPr>
      </p:pic>
      <p:sp>
        <p:nvSpPr>
          <p:cNvPr id="11" name="Text Placeholder 2">
            <a:extLst>
              <a:ext uri="{FF2B5EF4-FFF2-40B4-BE49-F238E27FC236}">
                <a16:creationId xmlns:a16="http://schemas.microsoft.com/office/drawing/2014/main" id="{F9B6F55A-E846-4B90-B3D5-6EDA4B6D0EF6}"/>
              </a:ext>
            </a:extLst>
          </p:cNvPr>
          <p:cNvSpPr txBox="1">
            <a:spLocks/>
          </p:cNvSpPr>
          <p:nvPr/>
        </p:nvSpPr>
        <p:spPr>
          <a:xfrm>
            <a:off x="2495910" y="2892716"/>
            <a:ext cx="2024332" cy="68765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a:lnSpc>
                <a:spcPct val="86000"/>
              </a:lnSpc>
              <a:spcBef>
                <a:spcPts val="0"/>
              </a:spcBef>
              <a:spcAft>
                <a:spcPts val="0"/>
              </a:spcAft>
              <a:buClr>
                <a:schemeClr val="accent1"/>
              </a:buClr>
              <a:buSzPct val="100000"/>
              <a:buFont typeface="Arial"/>
              <a:buNone/>
              <a:defRPr sz="1800" b="0" i="0" u="none" strike="noStrike" cap="none">
                <a:solidFill>
                  <a:schemeClr val="dk1"/>
                </a:solidFill>
                <a:latin typeface="Open Sans"/>
                <a:ea typeface="Open Sans"/>
                <a:cs typeface="Open Sans"/>
                <a:sym typeface="Open Sans"/>
              </a:defRPr>
            </a:lvl1pPr>
            <a:lvl2pPr marL="459305" marR="0" lvl="1" indent="-141805"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2pPr>
            <a:lvl3pPr marL="687900" marR="0" lvl="2" indent="-12910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3pPr>
            <a:lvl4pPr marL="916493" marR="0" lvl="3" indent="-129093"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4pPr>
            <a:lvl5pPr marL="1145089" marR="0" lvl="4" indent="-12908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5pPr>
            <a:lvl6pPr marL="3352716" marR="0" lvl="5" indent="-14806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6pPr>
            <a:lvl7pPr marL="3962301" marR="0" lvl="6" indent="-148046"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7pPr>
            <a:lvl8pPr marL="4571886" marR="0" lvl="7" indent="-14803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8pPr>
            <a:lvl9pPr marL="5181470" marR="0" lvl="8" indent="-148015"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9pPr>
          </a:lstStyle>
          <a:p>
            <a:pPr algn="l">
              <a:lnSpc>
                <a:spcPct val="100000"/>
              </a:lnSpc>
              <a:spcAft>
                <a:spcPts val="300"/>
              </a:spcAft>
            </a:pPr>
            <a:r>
              <a:rPr lang="en-US" sz="1600" dirty="0"/>
              <a:t>Flipped, cropped and resized version</a:t>
            </a:r>
          </a:p>
          <a:p>
            <a:pPr algn="l">
              <a:lnSpc>
                <a:spcPct val="100000"/>
              </a:lnSpc>
              <a:spcAft>
                <a:spcPts val="300"/>
              </a:spcAft>
            </a:pPr>
            <a:endParaRPr lang="en-US" sz="1600" dirty="0"/>
          </a:p>
          <a:p>
            <a:pPr algn="l">
              <a:lnSpc>
                <a:spcPct val="100000"/>
              </a:lnSpc>
              <a:spcAft>
                <a:spcPts val="300"/>
              </a:spcAft>
            </a:pPr>
            <a:endParaRPr lang="en-US" dirty="0"/>
          </a:p>
        </p:txBody>
      </p:sp>
      <p:pic>
        <p:nvPicPr>
          <p:cNvPr id="9" name="Picture 8">
            <a:extLst>
              <a:ext uri="{FF2B5EF4-FFF2-40B4-BE49-F238E27FC236}">
                <a16:creationId xmlns:a16="http://schemas.microsoft.com/office/drawing/2014/main" id="{02D50816-521A-42B1-A500-43E507F4F6FA}"/>
              </a:ext>
            </a:extLst>
          </p:cNvPr>
          <p:cNvPicPr>
            <a:picLocks noChangeAspect="1"/>
          </p:cNvPicPr>
          <p:nvPr/>
        </p:nvPicPr>
        <p:blipFill>
          <a:blip r:embed="rId3"/>
          <a:stretch>
            <a:fillRect/>
          </a:stretch>
        </p:blipFill>
        <p:spPr>
          <a:xfrm>
            <a:off x="351746" y="1302532"/>
            <a:ext cx="1779703" cy="1334777"/>
          </a:xfrm>
          <a:prstGeom prst="rect">
            <a:avLst/>
          </a:prstGeom>
        </p:spPr>
      </p:pic>
      <p:sp>
        <p:nvSpPr>
          <p:cNvPr id="15" name="Text Placeholder 2">
            <a:extLst>
              <a:ext uri="{FF2B5EF4-FFF2-40B4-BE49-F238E27FC236}">
                <a16:creationId xmlns:a16="http://schemas.microsoft.com/office/drawing/2014/main" id="{6C0BB69E-5CD0-42CA-ABF6-221B264C9E8A}"/>
              </a:ext>
            </a:extLst>
          </p:cNvPr>
          <p:cNvSpPr txBox="1">
            <a:spLocks/>
          </p:cNvSpPr>
          <p:nvPr/>
        </p:nvSpPr>
        <p:spPr>
          <a:xfrm>
            <a:off x="544014" y="2892716"/>
            <a:ext cx="1395166" cy="68765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a:lnSpc>
                <a:spcPct val="86000"/>
              </a:lnSpc>
              <a:spcBef>
                <a:spcPts val="0"/>
              </a:spcBef>
              <a:spcAft>
                <a:spcPts val="0"/>
              </a:spcAft>
              <a:buClr>
                <a:schemeClr val="accent1"/>
              </a:buClr>
              <a:buSzPct val="100000"/>
              <a:buFont typeface="Arial"/>
              <a:buNone/>
              <a:defRPr sz="1800" b="0" i="0" u="none" strike="noStrike" cap="none">
                <a:solidFill>
                  <a:schemeClr val="dk1"/>
                </a:solidFill>
                <a:latin typeface="Open Sans"/>
                <a:ea typeface="Open Sans"/>
                <a:cs typeface="Open Sans"/>
                <a:sym typeface="Open Sans"/>
              </a:defRPr>
            </a:lvl1pPr>
            <a:lvl2pPr marL="459305" marR="0" lvl="1" indent="-141805"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2pPr>
            <a:lvl3pPr marL="687900" marR="0" lvl="2" indent="-12910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3pPr>
            <a:lvl4pPr marL="916493" marR="0" lvl="3" indent="-129093"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4pPr>
            <a:lvl5pPr marL="1145089" marR="0" lvl="4" indent="-12908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5pPr>
            <a:lvl6pPr marL="3352716" marR="0" lvl="5" indent="-14806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6pPr>
            <a:lvl7pPr marL="3962301" marR="0" lvl="6" indent="-148046"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7pPr>
            <a:lvl8pPr marL="4571886" marR="0" lvl="7" indent="-14803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8pPr>
            <a:lvl9pPr marL="5181470" marR="0" lvl="8" indent="-148015"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9pPr>
          </a:lstStyle>
          <a:p>
            <a:pPr>
              <a:lnSpc>
                <a:spcPct val="100000"/>
              </a:lnSpc>
              <a:spcAft>
                <a:spcPts val="300"/>
              </a:spcAft>
            </a:pPr>
            <a:r>
              <a:rPr lang="en-US" sz="1600" dirty="0"/>
              <a:t>Original image</a:t>
            </a:r>
          </a:p>
          <a:p>
            <a:pPr>
              <a:lnSpc>
                <a:spcPct val="100000"/>
              </a:lnSpc>
              <a:spcAft>
                <a:spcPts val="300"/>
              </a:spcAft>
            </a:pPr>
            <a:endParaRPr lang="en-US" sz="1600" dirty="0"/>
          </a:p>
          <a:p>
            <a:pPr>
              <a:lnSpc>
                <a:spcPct val="100000"/>
              </a:lnSpc>
              <a:spcAft>
                <a:spcPts val="300"/>
              </a:spcAft>
            </a:pPr>
            <a:endParaRPr lang="en-US" dirty="0"/>
          </a:p>
        </p:txBody>
      </p:sp>
      <p:pic>
        <p:nvPicPr>
          <p:cNvPr id="5" name="Picture 4" title="Sighting as Reported by ImageRights">
            <a:extLst>
              <a:ext uri="{FF2B5EF4-FFF2-40B4-BE49-F238E27FC236}">
                <a16:creationId xmlns:a16="http://schemas.microsoft.com/office/drawing/2014/main" id="{7B5E5BBA-DDDB-47B0-B2EB-6A8A28D03974}"/>
              </a:ext>
            </a:extLst>
          </p:cNvPr>
          <p:cNvPicPr>
            <a:picLocks noChangeAspect="1"/>
          </p:cNvPicPr>
          <p:nvPr/>
        </p:nvPicPr>
        <p:blipFill>
          <a:blip r:embed="rId4"/>
          <a:stretch>
            <a:fillRect/>
          </a:stretch>
        </p:blipFill>
        <p:spPr>
          <a:xfrm>
            <a:off x="338680" y="4659894"/>
            <a:ext cx="11283351" cy="1222206"/>
          </a:xfrm>
          <a:prstGeom prst="rect">
            <a:avLst/>
          </a:prstGeom>
        </p:spPr>
      </p:pic>
      <p:sp>
        <p:nvSpPr>
          <p:cNvPr id="6" name="TextBox 5">
            <a:extLst>
              <a:ext uri="{FF2B5EF4-FFF2-40B4-BE49-F238E27FC236}">
                <a16:creationId xmlns:a16="http://schemas.microsoft.com/office/drawing/2014/main" id="{F3EB5C7B-F9C7-4517-BFB0-BF4A3ECE0583}"/>
              </a:ext>
            </a:extLst>
          </p:cNvPr>
          <p:cNvSpPr txBox="1"/>
          <p:nvPr/>
        </p:nvSpPr>
        <p:spPr>
          <a:xfrm>
            <a:off x="4253225" y="4028591"/>
            <a:ext cx="3231975" cy="307777"/>
          </a:xfrm>
          <a:prstGeom prst="rect">
            <a:avLst/>
          </a:prstGeom>
          <a:noFill/>
        </p:spPr>
        <p:txBody>
          <a:bodyPr wrap="none" rtlCol="0">
            <a:spAutoFit/>
          </a:bodyPr>
          <a:lstStyle/>
          <a:p>
            <a:pPr algn="ctr"/>
            <a:r>
              <a:rPr lang="en-US" dirty="0">
                <a:latin typeface="Open Sans" panose="020B0604020202020204" charset="0"/>
                <a:ea typeface="Open Sans" panose="020B0604020202020204" charset="0"/>
                <a:cs typeface="Open Sans" panose="020B0604020202020204" charset="0"/>
              </a:rPr>
              <a:t>Sighting as Reported by ImageRights</a:t>
            </a:r>
          </a:p>
        </p:txBody>
      </p:sp>
    </p:spTree>
    <p:extLst>
      <p:ext uri="{BB962C8B-B14F-4D97-AF65-F5344CB8AC3E}">
        <p14:creationId xmlns:p14="http://schemas.microsoft.com/office/powerpoint/2010/main" val="331098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3E9A-1228-41BA-9E48-9133EA9D9D53}"/>
              </a:ext>
            </a:extLst>
          </p:cNvPr>
          <p:cNvSpPr>
            <a:spLocks noGrp="1"/>
          </p:cNvSpPr>
          <p:nvPr>
            <p:ph type="title"/>
          </p:nvPr>
        </p:nvSpPr>
        <p:spPr>
          <a:xfrm>
            <a:off x="252442" y="279961"/>
            <a:ext cx="11264510" cy="817561"/>
          </a:xfrm>
        </p:spPr>
        <p:txBody>
          <a:bodyPr/>
          <a:lstStyle/>
          <a:p>
            <a:r>
              <a:rPr lang="en-US" b="1" dirty="0"/>
              <a:t>Example of Google Prioritizing Social Media Images</a:t>
            </a:r>
            <a:endParaRPr lang="en-US" dirty="0"/>
          </a:p>
        </p:txBody>
      </p:sp>
      <p:sp>
        <p:nvSpPr>
          <p:cNvPr id="3" name="Text Placeholder 2">
            <a:extLst>
              <a:ext uri="{FF2B5EF4-FFF2-40B4-BE49-F238E27FC236}">
                <a16:creationId xmlns:a16="http://schemas.microsoft.com/office/drawing/2014/main" id="{6AA779C1-DFF5-4EAA-B060-791AA08DBA9A}"/>
              </a:ext>
            </a:extLst>
          </p:cNvPr>
          <p:cNvSpPr>
            <a:spLocks noGrp="1"/>
          </p:cNvSpPr>
          <p:nvPr>
            <p:ph type="body" idx="1"/>
          </p:nvPr>
        </p:nvSpPr>
        <p:spPr>
          <a:xfrm>
            <a:off x="252442" y="1033657"/>
            <a:ext cx="5037615" cy="1163203"/>
          </a:xfrm>
        </p:spPr>
        <p:txBody>
          <a:bodyPr>
            <a:normAutofit lnSpcReduction="10000"/>
          </a:bodyPr>
          <a:lstStyle/>
          <a:p>
            <a:pPr algn="l">
              <a:lnSpc>
                <a:spcPct val="100000"/>
              </a:lnSpc>
              <a:spcAft>
                <a:spcPts val="300"/>
              </a:spcAft>
            </a:pPr>
            <a:r>
              <a:rPr lang="en-US" sz="1600" dirty="0"/>
              <a:t>Interestingly, Google’s reverse image search engine will report sightings based solely on the </a:t>
            </a:r>
            <a:r>
              <a:rPr lang="en-US" sz="1600" i="1" dirty="0" err="1"/>
              <a:t>og:image</a:t>
            </a:r>
            <a:r>
              <a:rPr lang="en-US" sz="1600" i="1" dirty="0"/>
              <a:t> header </a:t>
            </a:r>
            <a:r>
              <a:rPr lang="en-US" sz="1600" dirty="0"/>
              <a:t>social media meta tag, even if that image is not present on the page.</a:t>
            </a:r>
          </a:p>
          <a:p>
            <a:pPr algn="l">
              <a:lnSpc>
                <a:spcPct val="100000"/>
              </a:lnSpc>
              <a:spcAft>
                <a:spcPts val="300"/>
              </a:spcAft>
            </a:pPr>
            <a:endParaRPr lang="en-US" sz="1600" dirty="0"/>
          </a:p>
          <a:p>
            <a:pPr algn="l">
              <a:lnSpc>
                <a:spcPct val="100000"/>
              </a:lnSpc>
              <a:spcAft>
                <a:spcPts val="300"/>
              </a:spcAft>
            </a:pPr>
            <a:endParaRPr lang="en-US" dirty="0"/>
          </a:p>
        </p:txBody>
      </p:sp>
      <p:pic>
        <p:nvPicPr>
          <p:cNvPr id="5" name="Picture 4">
            <a:extLst>
              <a:ext uri="{FF2B5EF4-FFF2-40B4-BE49-F238E27FC236}">
                <a16:creationId xmlns:a16="http://schemas.microsoft.com/office/drawing/2014/main" id="{EBD235BA-DC8D-46A9-B874-0C5F51B9E33E}"/>
              </a:ext>
            </a:extLst>
          </p:cNvPr>
          <p:cNvPicPr>
            <a:picLocks noChangeAspect="1"/>
          </p:cNvPicPr>
          <p:nvPr/>
        </p:nvPicPr>
        <p:blipFill>
          <a:blip r:embed="rId2"/>
          <a:stretch>
            <a:fillRect/>
          </a:stretch>
        </p:blipFill>
        <p:spPr>
          <a:xfrm>
            <a:off x="8295588" y="1097522"/>
            <a:ext cx="1027521" cy="770640"/>
          </a:xfrm>
          <a:prstGeom prst="rect">
            <a:avLst/>
          </a:prstGeom>
        </p:spPr>
      </p:pic>
      <p:sp>
        <p:nvSpPr>
          <p:cNvPr id="12" name="Text Placeholder 2">
            <a:extLst>
              <a:ext uri="{FF2B5EF4-FFF2-40B4-BE49-F238E27FC236}">
                <a16:creationId xmlns:a16="http://schemas.microsoft.com/office/drawing/2014/main" id="{23C4DC7C-0E51-4062-8EC3-F3E3F553B51C}"/>
              </a:ext>
            </a:extLst>
          </p:cNvPr>
          <p:cNvSpPr txBox="1">
            <a:spLocks/>
          </p:cNvSpPr>
          <p:nvPr/>
        </p:nvSpPr>
        <p:spPr>
          <a:xfrm>
            <a:off x="5936805" y="1234902"/>
            <a:ext cx="2358783" cy="51189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a:lnSpc>
                <a:spcPct val="86000"/>
              </a:lnSpc>
              <a:spcBef>
                <a:spcPts val="0"/>
              </a:spcBef>
              <a:spcAft>
                <a:spcPts val="0"/>
              </a:spcAft>
              <a:buClr>
                <a:schemeClr val="accent1"/>
              </a:buClr>
              <a:buSzPct val="100000"/>
              <a:buFont typeface="Arial"/>
              <a:buNone/>
              <a:defRPr sz="1800" b="0" i="0" u="none" strike="noStrike" cap="none">
                <a:solidFill>
                  <a:schemeClr val="dk1"/>
                </a:solidFill>
                <a:latin typeface="Open Sans"/>
                <a:ea typeface="Open Sans"/>
                <a:cs typeface="Open Sans"/>
                <a:sym typeface="Open Sans"/>
              </a:defRPr>
            </a:lvl1pPr>
            <a:lvl2pPr marL="459305" marR="0" lvl="1" indent="-141805"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2pPr>
            <a:lvl3pPr marL="687900" marR="0" lvl="2" indent="-12910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3pPr>
            <a:lvl4pPr marL="916493" marR="0" lvl="3" indent="-129093"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4pPr>
            <a:lvl5pPr marL="1145089" marR="0" lvl="4" indent="-12908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5pPr>
            <a:lvl6pPr marL="3352716" marR="0" lvl="5" indent="-14806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6pPr>
            <a:lvl7pPr marL="3962301" marR="0" lvl="6" indent="-148046"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7pPr>
            <a:lvl8pPr marL="4571886" marR="0" lvl="7" indent="-14803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8pPr>
            <a:lvl9pPr marL="5181470" marR="0" lvl="8" indent="-148015"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9pPr>
          </a:lstStyle>
          <a:p>
            <a:pPr algn="l">
              <a:lnSpc>
                <a:spcPct val="100000"/>
              </a:lnSpc>
              <a:spcAft>
                <a:spcPts val="300"/>
              </a:spcAft>
            </a:pPr>
            <a:r>
              <a:rPr lang="en-US" sz="1600" dirty="0"/>
              <a:t>Searching Google for:</a:t>
            </a:r>
            <a:endParaRPr lang="en-US" dirty="0"/>
          </a:p>
        </p:txBody>
      </p:sp>
      <p:pic>
        <p:nvPicPr>
          <p:cNvPr id="10" name="Picture 9">
            <a:extLst>
              <a:ext uri="{FF2B5EF4-FFF2-40B4-BE49-F238E27FC236}">
                <a16:creationId xmlns:a16="http://schemas.microsoft.com/office/drawing/2014/main" id="{D9049DED-874F-4E4F-A8DB-0672F90DFC6D}"/>
              </a:ext>
            </a:extLst>
          </p:cNvPr>
          <p:cNvPicPr>
            <a:picLocks noChangeAspect="1"/>
          </p:cNvPicPr>
          <p:nvPr/>
        </p:nvPicPr>
        <p:blipFill>
          <a:blip r:embed="rId3"/>
          <a:stretch>
            <a:fillRect/>
          </a:stretch>
        </p:blipFill>
        <p:spPr>
          <a:xfrm>
            <a:off x="595832" y="2866189"/>
            <a:ext cx="3698306" cy="3895517"/>
          </a:xfrm>
          <a:prstGeom prst="rect">
            <a:avLst/>
          </a:prstGeom>
        </p:spPr>
      </p:pic>
      <p:sp>
        <p:nvSpPr>
          <p:cNvPr id="16" name="Text Placeholder 2">
            <a:extLst>
              <a:ext uri="{FF2B5EF4-FFF2-40B4-BE49-F238E27FC236}">
                <a16:creationId xmlns:a16="http://schemas.microsoft.com/office/drawing/2014/main" id="{28EEB23D-21BC-4F5E-BF6F-66FB1C39F5FD}"/>
              </a:ext>
            </a:extLst>
          </p:cNvPr>
          <p:cNvSpPr txBox="1">
            <a:spLocks/>
          </p:cNvSpPr>
          <p:nvPr/>
        </p:nvSpPr>
        <p:spPr>
          <a:xfrm>
            <a:off x="252442" y="2199197"/>
            <a:ext cx="4347838" cy="59222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a:lnSpc>
                <a:spcPct val="86000"/>
              </a:lnSpc>
              <a:spcBef>
                <a:spcPts val="0"/>
              </a:spcBef>
              <a:spcAft>
                <a:spcPts val="0"/>
              </a:spcAft>
              <a:buClr>
                <a:schemeClr val="accent1"/>
              </a:buClr>
              <a:buSzPct val="100000"/>
              <a:buFont typeface="Arial"/>
              <a:buNone/>
              <a:defRPr sz="1800" b="0" i="0" u="none" strike="noStrike" cap="none">
                <a:solidFill>
                  <a:schemeClr val="dk1"/>
                </a:solidFill>
                <a:latin typeface="Open Sans"/>
                <a:ea typeface="Open Sans"/>
                <a:cs typeface="Open Sans"/>
                <a:sym typeface="Open Sans"/>
              </a:defRPr>
            </a:lvl1pPr>
            <a:lvl2pPr marL="459305" marR="0" lvl="1" indent="-141805"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2pPr>
            <a:lvl3pPr marL="687900" marR="0" lvl="2" indent="-12910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3pPr>
            <a:lvl4pPr marL="916493" marR="0" lvl="3" indent="-129093"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4pPr>
            <a:lvl5pPr marL="1145089" marR="0" lvl="4" indent="-12908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5pPr>
            <a:lvl6pPr marL="3352716" marR="0" lvl="5" indent="-14806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6pPr>
            <a:lvl7pPr marL="3962301" marR="0" lvl="6" indent="-148046"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7pPr>
            <a:lvl8pPr marL="4571886" marR="0" lvl="7" indent="-14803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8pPr>
            <a:lvl9pPr marL="5181470" marR="0" lvl="8" indent="-148015"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9pPr>
          </a:lstStyle>
          <a:p>
            <a:pPr algn="l">
              <a:lnSpc>
                <a:spcPct val="100000"/>
              </a:lnSpc>
              <a:spcAft>
                <a:spcPts val="300"/>
              </a:spcAft>
            </a:pPr>
            <a:r>
              <a:rPr lang="en-US" sz="1600" dirty="0"/>
              <a:t>The ImageRights Copyright Registration webpage clearly doesn’t show the image:</a:t>
            </a:r>
            <a:endParaRPr lang="en-US" dirty="0"/>
          </a:p>
        </p:txBody>
      </p:sp>
      <p:sp>
        <p:nvSpPr>
          <p:cNvPr id="17" name="Text Placeholder 2">
            <a:extLst>
              <a:ext uri="{FF2B5EF4-FFF2-40B4-BE49-F238E27FC236}">
                <a16:creationId xmlns:a16="http://schemas.microsoft.com/office/drawing/2014/main" id="{67180FF2-2D9F-49CB-8FFB-4936BC113DDB}"/>
              </a:ext>
            </a:extLst>
          </p:cNvPr>
          <p:cNvSpPr txBox="1">
            <a:spLocks/>
          </p:cNvSpPr>
          <p:nvPr/>
        </p:nvSpPr>
        <p:spPr>
          <a:xfrm>
            <a:off x="9474979" y="1226896"/>
            <a:ext cx="2629037" cy="51189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a:lnSpc>
                <a:spcPct val="86000"/>
              </a:lnSpc>
              <a:spcBef>
                <a:spcPts val="0"/>
              </a:spcBef>
              <a:spcAft>
                <a:spcPts val="0"/>
              </a:spcAft>
              <a:buClr>
                <a:schemeClr val="accent1"/>
              </a:buClr>
              <a:buSzPct val="100000"/>
              <a:buFont typeface="Arial"/>
              <a:buNone/>
              <a:defRPr sz="1800" b="0" i="0" u="none" strike="noStrike" cap="none">
                <a:solidFill>
                  <a:schemeClr val="dk1"/>
                </a:solidFill>
                <a:latin typeface="Open Sans"/>
                <a:ea typeface="Open Sans"/>
                <a:cs typeface="Open Sans"/>
                <a:sym typeface="Open Sans"/>
              </a:defRPr>
            </a:lvl1pPr>
            <a:lvl2pPr marL="459305" marR="0" lvl="1" indent="-141805"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2pPr>
            <a:lvl3pPr marL="687900" marR="0" lvl="2" indent="-129100"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3pPr>
            <a:lvl4pPr marL="916493" marR="0" lvl="3" indent="-129093"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4pPr>
            <a:lvl5pPr marL="1145089" marR="0" lvl="4" indent="-12908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Open Sans"/>
                <a:ea typeface="Open Sans"/>
                <a:cs typeface="Open Sans"/>
                <a:sym typeface="Open Sans"/>
              </a:defRPr>
            </a:lvl5pPr>
            <a:lvl6pPr marL="3352716" marR="0" lvl="5" indent="-14806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6pPr>
            <a:lvl7pPr marL="3962301" marR="0" lvl="6" indent="-148046"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7pPr>
            <a:lvl8pPr marL="4571886" marR="0" lvl="7" indent="-148031"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8pPr>
            <a:lvl9pPr marL="5181470" marR="0" lvl="8" indent="-148015" algn="l" rtl="0">
              <a:lnSpc>
                <a:spcPct val="100000"/>
              </a:lnSpc>
              <a:spcBef>
                <a:spcPts val="533"/>
              </a:spcBef>
              <a:spcAft>
                <a:spcPts val="0"/>
              </a:spcAft>
              <a:buClr>
                <a:schemeClr val="dk1"/>
              </a:buClr>
              <a:buSzPct val="98777"/>
              <a:buFont typeface="Arial"/>
              <a:buChar char="•"/>
              <a:defRPr sz="2667" b="0" i="0" u="none" strike="noStrike" cap="none">
                <a:solidFill>
                  <a:schemeClr val="dk1"/>
                </a:solidFill>
                <a:latin typeface="Open Sans"/>
                <a:ea typeface="Open Sans"/>
                <a:cs typeface="Open Sans"/>
                <a:sym typeface="Open Sans"/>
              </a:defRPr>
            </a:lvl9pPr>
          </a:lstStyle>
          <a:p>
            <a:pPr algn="l">
              <a:lnSpc>
                <a:spcPct val="100000"/>
              </a:lnSpc>
              <a:spcAft>
                <a:spcPts val="300"/>
              </a:spcAft>
            </a:pPr>
            <a:r>
              <a:rPr lang="en-US" sz="1600" dirty="0"/>
              <a:t>produces a false positive.</a:t>
            </a:r>
            <a:endParaRPr lang="en-US" dirty="0"/>
          </a:p>
        </p:txBody>
      </p:sp>
      <p:pic>
        <p:nvPicPr>
          <p:cNvPr id="6" name="Picture 5">
            <a:extLst>
              <a:ext uri="{FF2B5EF4-FFF2-40B4-BE49-F238E27FC236}">
                <a16:creationId xmlns:a16="http://schemas.microsoft.com/office/drawing/2014/main" id="{6E91C16E-467E-47F4-A88D-7B52B877C74B}"/>
              </a:ext>
            </a:extLst>
          </p:cNvPr>
          <p:cNvPicPr>
            <a:picLocks noChangeAspect="1"/>
          </p:cNvPicPr>
          <p:nvPr/>
        </p:nvPicPr>
        <p:blipFill>
          <a:blip r:embed="rId4"/>
          <a:stretch>
            <a:fillRect/>
          </a:stretch>
        </p:blipFill>
        <p:spPr>
          <a:xfrm>
            <a:off x="5936806" y="1868162"/>
            <a:ext cx="5128010" cy="4893544"/>
          </a:xfrm>
          <a:prstGeom prst="rect">
            <a:avLst/>
          </a:prstGeom>
        </p:spPr>
      </p:pic>
      <p:sp>
        <p:nvSpPr>
          <p:cNvPr id="19" name="TextBox 18">
            <a:extLst>
              <a:ext uri="{FF2B5EF4-FFF2-40B4-BE49-F238E27FC236}">
                <a16:creationId xmlns:a16="http://schemas.microsoft.com/office/drawing/2014/main" id="{687082D4-1810-4F04-AA97-7625DBD6B548}"/>
              </a:ext>
            </a:extLst>
          </p:cNvPr>
          <p:cNvSpPr txBox="1"/>
          <p:nvPr/>
        </p:nvSpPr>
        <p:spPr>
          <a:xfrm>
            <a:off x="4045091" y="6560761"/>
            <a:ext cx="3679212" cy="246221"/>
          </a:xfrm>
          <a:prstGeom prst="rect">
            <a:avLst/>
          </a:prstGeom>
          <a:noFill/>
        </p:spPr>
        <p:txBody>
          <a:bodyPr wrap="none" rtlCol="0">
            <a:spAutoFit/>
          </a:bodyPr>
          <a:lstStyle/>
          <a:p>
            <a:r>
              <a:rPr lang="en-US" sz="1000" dirty="0">
                <a:solidFill>
                  <a:srgbClr val="1D3441"/>
                </a:solidFill>
                <a:latin typeface="Open Sans" panose="020B0604020202020204" charset="0"/>
                <a:ea typeface="Open Sans" panose="020B0604020202020204" charset="0"/>
                <a:cs typeface="Open Sans" panose="020B0604020202020204" charset="0"/>
              </a:rPr>
              <a:t>ImageRights International, Inc. – Proprietary &amp; Confidential</a:t>
            </a:r>
          </a:p>
        </p:txBody>
      </p:sp>
    </p:spTree>
    <p:extLst>
      <p:ext uri="{BB962C8B-B14F-4D97-AF65-F5344CB8AC3E}">
        <p14:creationId xmlns:p14="http://schemas.microsoft.com/office/powerpoint/2010/main" val="3201310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308</Words>
  <Application>Microsoft Office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Open Sans</vt:lpstr>
      <vt:lpstr>Office Theme</vt:lpstr>
      <vt:lpstr>ImageRights Gemini vs. Google Reverse Image Search</vt:lpstr>
      <vt:lpstr>Example of Google Not Finding a Background Image</vt:lpstr>
      <vt:lpstr>ImageRights Gemini Finds the Background Image that Google Doesn’t</vt:lpstr>
      <vt:lpstr>Example of Google Prioritizing Social Media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ImageRights Gemini vs. Google Reverse Image Search</dc:title>
  <dc:creator>Joe Naylor</dc:creator>
  <cp:lastModifiedBy>Joe Naylor</cp:lastModifiedBy>
  <cp:revision>1</cp:revision>
  <dcterms:created xsi:type="dcterms:W3CDTF">2018-03-28T18:23:00Z</dcterms:created>
  <dcterms:modified xsi:type="dcterms:W3CDTF">2018-03-28T18:25:28Z</dcterms:modified>
</cp:coreProperties>
</file>